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88720"/>
            <a:ext cx="3024307" cy="373142"/>
          </a:xfrm>
          <a:prstGeom prst="roundRect">
            <a:avLst>
              <a:gd name="adj" fmla="val 38297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2852" y="1295876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1248251"/>
            <a:ext cx="254817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RECOMMENDATIONS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641158"/>
            <a:ext cx="75651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Business Recommendations</a:t>
            </a:r>
            <a:endParaRPr lang="en-US" sz="3900" dirty="0"/>
          </a:p>
        </p:txBody>
      </p:sp>
      <p:sp>
        <p:nvSpPr>
          <p:cNvPr id="6" name="Shape 3"/>
          <p:cNvSpPr/>
          <p:nvPr/>
        </p:nvSpPr>
        <p:spPr>
          <a:xfrm>
            <a:off x="793790" y="2558891"/>
            <a:ext cx="4215289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70930" y="2558891"/>
            <a:ext cx="91440" cy="2141815"/>
          </a:xfrm>
          <a:prstGeom prst="roundRect">
            <a:avLst>
              <a:gd name="adj" fmla="val 195349"/>
            </a:avLst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1083588" y="2780109"/>
            <a:ext cx="33676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 Adoption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83588" y="3209330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 only 27% subscribers but 80% loyal customers, promote exclusive benefits to convert repeat buyers into subscription members.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07437" y="2558891"/>
            <a:ext cx="4215408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84577" y="2558891"/>
            <a:ext cx="91440" cy="2141815"/>
          </a:xfrm>
          <a:prstGeom prst="roundRect">
            <a:avLst>
              <a:gd name="adj" fmla="val 195349"/>
            </a:avLst>
          </a:prstGeom>
          <a:solidFill>
            <a:srgbClr val="84C1FA"/>
          </a:solidFill>
          <a:ln/>
        </p:spPr>
      </p:sp>
      <p:sp>
        <p:nvSpPr>
          <p:cNvPr id="12" name="Text 9"/>
          <p:cNvSpPr/>
          <p:nvPr/>
        </p:nvSpPr>
        <p:spPr>
          <a:xfrm>
            <a:off x="5497235" y="2780109"/>
            <a:ext cx="31150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 Loyalty Programs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497235" y="3209330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the 3,116 loyal customers with tiered benefits to increase retention and lifetime value.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621203" y="2558891"/>
            <a:ext cx="4215289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598343" y="2558891"/>
            <a:ext cx="91440" cy="2141815"/>
          </a:xfrm>
          <a:prstGeom prst="roundRect">
            <a:avLst>
              <a:gd name="adj" fmla="val 195349"/>
            </a:avLst>
          </a:prstGeom>
          <a:solidFill>
            <a:srgbClr val="84C1FA"/>
          </a:solidFill>
          <a:ln/>
        </p:spPr>
      </p:sp>
      <p:sp>
        <p:nvSpPr>
          <p:cNvPr id="16" name="Text 13"/>
          <p:cNvSpPr/>
          <p:nvPr/>
        </p:nvSpPr>
        <p:spPr>
          <a:xfrm>
            <a:off x="9911001" y="2780109"/>
            <a:ext cx="32320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 Discount Strategy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911001" y="3209330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discount policy for products like Hats (50% discount rate) and Sneakers (49.66%) to balance sales growth with margin protection.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93790" y="4899065"/>
            <a:ext cx="4215289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70930" y="4899065"/>
            <a:ext cx="91440" cy="2141815"/>
          </a:xfrm>
          <a:prstGeom prst="roundRect">
            <a:avLst>
              <a:gd name="adj" fmla="val 195349"/>
            </a:avLst>
          </a:prstGeom>
          <a:solidFill>
            <a:srgbClr val="84C1FA"/>
          </a:solidFill>
          <a:ln/>
        </p:spPr>
      </p:sp>
      <p:sp>
        <p:nvSpPr>
          <p:cNvPr id="20" name="Text 17"/>
          <p:cNvSpPr/>
          <p:nvPr/>
        </p:nvSpPr>
        <p:spPr>
          <a:xfrm>
            <a:off x="1083588" y="5120283"/>
            <a:ext cx="26750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Leverage Top Products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083588" y="5549503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items (Gloves, Sandals, Boots) and best-sellers (Blouse, Jewelry, Jacket) in marketing campaigns.</a:t>
            </a:r>
            <a:endParaRPr lang="en-US" sz="1550" dirty="0"/>
          </a:p>
        </p:txBody>
      </p:sp>
      <p:sp>
        <p:nvSpPr>
          <p:cNvPr id="22" name="Shape 19"/>
          <p:cNvSpPr/>
          <p:nvPr/>
        </p:nvSpPr>
        <p:spPr>
          <a:xfrm>
            <a:off x="5207437" y="4899065"/>
            <a:ext cx="4215408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184577" y="4899065"/>
            <a:ext cx="91440" cy="2141815"/>
          </a:xfrm>
          <a:prstGeom prst="roundRect">
            <a:avLst>
              <a:gd name="adj" fmla="val 195349"/>
            </a:avLst>
          </a:prstGeom>
          <a:solidFill>
            <a:srgbClr val="84C1FA"/>
          </a:solidFill>
          <a:ln/>
        </p:spPr>
      </p:sp>
      <p:sp>
        <p:nvSpPr>
          <p:cNvPr id="24" name="Text 21"/>
          <p:cNvSpPr/>
          <p:nvPr/>
        </p:nvSpPr>
        <p:spPr>
          <a:xfrm>
            <a:off x="5497235" y="5120283"/>
            <a:ext cx="33461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High-Value Segments</a:t>
            </a:r>
            <a:endParaRPr lang="en-US" sz="1950" dirty="0"/>
          </a:p>
        </p:txBody>
      </p:sp>
      <p:sp>
        <p:nvSpPr>
          <p:cNvPr id="25" name="Text 22"/>
          <p:cNvSpPr/>
          <p:nvPr/>
        </p:nvSpPr>
        <p:spPr>
          <a:xfrm>
            <a:off x="5497235" y="5549503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marketing on Young Adults and express shipping users who demonstrate higher spending patterns.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41177"/>
            <a:ext cx="2071211" cy="373142"/>
          </a:xfrm>
          <a:prstGeom prst="roundRect">
            <a:avLst>
              <a:gd name="adj" fmla="val 38297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2852" y="94833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900708"/>
            <a:ext cx="15950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OVERVIEW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293614"/>
            <a:ext cx="60047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Foundation: Our Data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2389942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analysis draws from a comprehensive dataset of 3,900 customer transactions spanning multiple product categories. The data captures rich customer demographics, purchase details, and shopping behavior patterns.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521154"/>
            <a:ext cx="76320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 include customer age, gender, location, subscription status, item details, purchase amounts, seasonal trends, and shipping preferences. With only 37 missing values in review ratings, the dataset provides a robust foundation for analysis.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8774668" y="2211348"/>
            <a:ext cx="5212318" cy="5177076"/>
          </a:xfrm>
          <a:prstGeom prst="roundRect">
            <a:avLst>
              <a:gd name="adj" fmla="val 5521"/>
            </a:avLst>
          </a:prstGeom>
          <a:solidFill>
            <a:srgbClr val="84C1FA"/>
          </a:solidFill>
          <a:ln/>
        </p:spPr>
      </p:sp>
      <p:sp>
        <p:nvSpPr>
          <p:cNvPr id="9" name="Text 6"/>
          <p:cNvSpPr/>
          <p:nvPr/>
        </p:nvSpPr>
        <p:spPr>
          <a:xfrm>
            <a:off x="8973026" y="2533769"/>
            <a:ext cx="4815602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150" dirty="0"/>
          </a:p>
        </p:txBody>
      </p:sp>
      <p:sp>
        <p:nvSpPr>
          <p:cNvPr id="10" name="Text 7"/>
          <p:cNvSpPr/>
          <p:nvPr/>
        </p:nvSpPr>
        <p:spPr>
          <a:xfrm>
            <a:off x="10140315" y="34367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973026" y="4242911"/>
            <a:ext cx="4815602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10140315" y="51458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Columns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973026" y="5952053"/>
            <a:ext cx="4815602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10140315" y="68550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Locations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395" y="889873"/>
            <a:ext cx="5736431" cy="536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Cleaning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86395" y="1648777"/>
            <a:ext cx="7771209" cy="511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began with comprehensive data preparation using Python and pandas. Initial exploration revealed the dataset structure and summary statistics, guiding our cleaning strategy.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86395" y="2327434"/>
            <a:ext cx="1715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86395" y="2596158"/>
            <a:ext cx="7771209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7" name="Text 4"/>
          <p:cNvSpPr/>
          <p:nvPr/>
        </p:nvSpPr>
        <p:spPr>
          <a:xfrm>
            <a:off x="686395" y="2727603"/>
            <a:ext cx="275082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Exploration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86395" y="3084671"/>
            <a:ext cx="7771209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dataset and examined structure using df.info() and .describe() for summary statistics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86395" y="3617595"/>
            <a:ext cx="1715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86395" y="3886319"/>
            <a:ext cx="7771209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1" name="Text 8"/>
          <p:cNvSpPr/>
          <p:nvPr/>
        </p:nvSpPr>
        <p:spPr>
          <a:xfrm>
            <a:off x="686395" y="4017764"/>
            <a:ext cx="225849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86395" y="4374832"/>
            <a:ext cx="7771209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37 missing review ratings using median rating by product category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86395" y="4907756"/>
            <a:ext cx="1715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86395" y="5176480"/>
            <a:ext cx="7771209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5" name="Text 12"/>
          <p:cNvSpPr/>
          <p:nvPr/>
        </p:nvSpPr>
        <p:spPr>
          <a:xfrm>
            <a:off x="686395" y="5307925"/>
            <a:ext cx="2145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86395" y="5664994"/>
            <a:ext cx="7771209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age_group bins and purchase_frequency_days columns for deeper analysis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86395" y="6197918"/>
            <a:ext cx="1715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686395" y="6466642"/>
            <a:ext cx="7771209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9" name="Text 16"/>
          <p:cNvSpPr/>
          <p:nvPr/>
        </p:nvSpPr>
        <p:spPr>
          <a:xfrm>
            <a:off x="686395" y="6598087"/>
            <a:ext cx="2145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86395" y="6955155"/>
            <a:ext cx="7771209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to PostgreSQL and loaded cleaned data for SQL analysis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25454" y="638770"/>
            <a:ext cx="1109305" cy="255746"/>
          </a:xfrm>
          <a:prstGeom prst="roundRect">
            <a:avLst>
              <a:gd name="adj" fmla="val 39912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18084" y="709970"/>
            <a:ext cx="113348" cy="1133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8106" y="688896"/>
            <a:ext cx="754023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METRICS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1725454" y="934998"/>
            <a:ext cx="6109811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Demographics at a Glance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3561874" y="2565083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68%</a:t>
            </a:r>
            <a:endParaRPr lang="en-US" sz="2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540" y="1679019"/>
            <a:ext cx="2126456" cy="21264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547824" y="3942040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Male Customers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725454" y="4264700"/>
            <a:ext cx="5416748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Dominant customer segment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561874" y="5582960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27%</a:t>
            </a:r>
            <a:endParaRPr lang="en-US" sz="2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40" y="4696897"/>
            <a:ext cx="2126456" cy="21264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547824" y="6959917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1725454" y="7282577"/>
            <a:ext cx="5416748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Active subscription base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7495580" y="1620917"/>
            <a:ext cx="5416748" cy="583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customer base skews male at 68%, with 2,652 male customers compared to 1,248 female customers. Subscription adoption stands at 27% with 1,053 subscribers versus 2,847 non-subscribers.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495580" y="2295287"/>
            <a:ext cx="5416748" cy="583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customer age is 44 years, ranging from 18 to 70. The median purchase amount is $60, with purchases spanning from $20 to $100. Average review rating sits at 3.75 out of 5 stars.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4495"/>
            <a:ext cx="108713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Insights: Gender &amp; Spending Patterns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15471"/>
            <a:ext cx="6279356" cy="35163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790587"/>
            <a:ext cx="434494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Male Customers Drive Revenue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64874" y="3361015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generate $157,890 in total revenue, more than double the $75,191 from female customers. This 68% male customer base represents a significant revenue concentration.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449222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identified 839 high-value discount users who spent above the $60 average despite using discounts, indicating price-conscious customers who still maintain healthy purchase amounts.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452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Top-Rated Products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5144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satisfaction varies across product categories, with accessories leading in review ratings. Understanding which products resonate most helps guide inventory and marketing decisions.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09762"/>
            <a:ext cx="3111937" cy="1143476"/>
          </a:xfrm>
          <a:prstGeom prst="roundRect">
            <a:avLst>
              <a:gd name="adj" fmla="val 15621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40081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Gloves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4437340"/>
            <a:ext cx="27152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3.86 rating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104084" y="3809762"/>
            <a:ext cx="3111937" cy="1143476"/>
          </a:xfrm>
          <a:prstGeom prst="roundRect">
            <a:avLst>
              <a:gd name="adj" fmla="val 15621"/>
            </a:avLst>
          </a:prstGeom>
          <a:solidFill>
            <a:srgbClr val="CEE6FD"/>
          </a:solidFill>
          <a:ln/>
        </p:spPr>
      </p:sp>
      <p:sp>
        <p:nvSpPr>
          <p:cNvPr id="8" name="Text 6"/>
          <p:cNvSpPr/>
          <p:nvPr/>
        </p:nvSpPr>
        <p:spPr>
          <a:xfrm>
            <a:off x="4302443" y="40081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Sandals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302443" y="4437340"/>
            <a:ext cx="27152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3.84 rating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3809762"/>
            <a:ext cx="3111937" cy="1143476"/>
          </a:xfrm>
          <a:prstGeom prst="roundRect">
            <a:avLst>
              <a:gd name="adj" fmla="val 15621"/>
            </a:avLst>
          </a:prstGeom>
          <a:solidFill>
            <a:srgbClr val="CEE6FD"/>
          </a:solidFill>
          <a:ln/>
        </p:spPr>
      </p:sp>
      <p:sp>
        <p:nvSpPr>
          <p:cNvPr id="11" name="Text 9"/>
          <p:cNvSpPr/>
          <p:nvPr/>
        </p:nvSpPr>
        <p:spPr>
          <a:xfrm>
            <a:off x="7612737" y="40081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Boots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12737" y="4437340"/>
            <a:ext cx="27152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3.82 rating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10724674" y="3809762"/>
            <a:ext cx="3111937" cy="1143476"/>
          </a:xfrm>
          <a:prstGeom prst="roundRect">
            <a:avLst>
              <a:gd name="adj" fmla="val 15621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10923032" y="40081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Hat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923032" y="4437340"/>
            <a:ext cx="27152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3.80 rating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51596"/>
            <a:ext cx="13042821" cy="1143476"/>
          </a:xfrm>
          <a:prstGeom prst="roundRect">
            <a:avLst>
              <a:gd name="adj" fmla="val 15621"/>
            </a:avLst>
          </a:prstGeom>
          <a:solidFill>
            <a:srgbClr val="CEE6FD"/>
          </a:solidFill>
          <a:ln/>
        </p:spPr>
      </p:sp>
      <p:sp>
        <p:nvSpPr>
          <p:cNvPr id="17" name="Text 15"/>
          <p:cNvSpPr/>
          <p:nvPr/>
        </p:nvSpPr>
        <p:spPr>
          <a:xfrm>
            <a:off x="992148" y="53499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Skirt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92148" y="5779175"/>
            <a:ext cx="126461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3.78 rating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93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6795" y="2606397"/>
            <a:ext cx="6282690" cy="49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 Analysis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911900" y="3296960"/>
            <a:ext cx="5026938" cy="4319826"/>
          </a:xfrm>
          <a:prstGeom prst="roundRect">
            <a:avLst>
              <a:gd name="adj" fmla="val 5316"/>
            </a:avLst>
          </a:prstGeom>
          <a:solidFill>
            <a:srgbClr val="84C1FA"/>
          </a:solidFill>
          <a:ln/>
        </p:spPr>
      </p:sp>
      <p:sp>
        <p:nvSpPr>
          <p:cNvPr id="5" name="Text 2"/>
          <p:cNvSpPr/>
          <p:nvPr/>
        </p:nvSpPr>
        <p:spPr>
          <a:xfrm>
            <a:off x="1071324" y="3425071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Segment Breakdown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71324" y="3947755"/>
            <a:ext cx="4708088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3,116</a:t>
            </a:r>
            <a:endParaRPr lang="en-US" sz="4100" dirty="0"/>
          </a:p>
        </p:txBody>
      </p:sp>
      <p:sp>
        <p:nvSpPr>
          <p:cNvPr id="7" name="Text 4"/>
          <p:cNvSpPr/>
          <p:nvPr/>
        </p:nvSpPr>
        <p:spPr>
          <a:xfrm>
            <a:off x="2428518" y="4649748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 Customers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71324" y="5234702"/>
            <a:ext cx="4708088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701</a:t>
            </a:r>
            <a:endParaRPr lang="en-US" sz="4100" dirty="0"/>
          </a:p>
        </p:txBody>
      </p:sp>
      <p:sp>
        <p:nvSpPr>
          <p:cNvPr id="9" name="Text 6"/>
          <p:cNvSpPr/>
          <p:nvPr/>
        </p:nvSpPr>
        <p:spPr>
          <a:xfrm>
            <a:off x="2428518" y="5936694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71324" y="6521648"/>
            <a:ext cx="4708088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83</a:t>
            </a:r>
            <a:endParaRPr lang="en-US" sz="4100" dirty="0"/>
          </a:p>
        </p:txBody>
      </p:sp>
      <p:sp>
        <p:nvSpPr>
          <p:cNvPr id="11" name="Text 8"/>
          <p:cNvSpPr/>
          <p:nvPr/>
        </p:nvSpPr>
        <p:spPr>
          <a:xfrm>
            <a:off x="2428518" y="7223641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220658" y="3412212"/>
            <a:ext cx="7390328" cy="69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customer base is dominated by loyal customers at 80%, representing 3,116 shoppers with consistent purchase history. Returning customers make up 18% with 701 individuals, while new customers represent just 2% at 83 people.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220658" y="4217908"/>
            <a:ext cx="7390328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Among repeat buyers with more than 5 purchases, 958 are subscribers while 2,518 are not, suggesting significant opportunity to convert loyal customers into subscription members.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51297"/>
            <a:ext cx="2591038" cy="373142"/>
          </a:xfrm>
          <a:prstGeom prst="roundRect">
            <a:avLst>
              <a:gd name="adj" fmla="val 38297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2852" y="95845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910828"/>
            <a:ext cx="211490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CATEGORY PERFORMANCE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303734"/>
            <a:ext cx="676834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&amp; Sales by Category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24198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Leaders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292834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 dominates with $100K in revenue, followed by Accessories at $70K. Footwear contributes $30K while Outerwear rounds out at $20K.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4874" y="24198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Volume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64874" y="292834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 leads with 2,000 sales (1,737 transactions), Accessories follows with 1,500 sales, Footwear at 700, and Outerwear at 400 sales.</a:t>
            </a:r>
            <a:endParaRPr lang="en-US" sz="15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82797"/>
            <a:ext cx="1783199" cy="17831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790" y="63140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Clothing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93790" y="6743224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performers: Blouse, Pants, Shirt</a:t>
            </a:r>
            <a:endParaRPr lang="en-US" sz="15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467" y="4282797"/>
            <a:ext cx="1783199" cy="178319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116467" y="63140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Accessories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4116467" y="6743224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performers: Jewelry, Sunglasses, Belt</a:t>
            </a:r>
            <a:endParaRPr lang="en-US" sz="1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144" y="4282797"/>
            <a:ext cx="1783199" cy="17831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39144" y="63140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Footwear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439144" y="6743224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performers: Sandals, Shoes, Sneakers</a:t>
            </a:r>
            <a:endParaRPr lang="en-US" sz="15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1821" y="4282797"/>
            <a:ext cx="1783318" cy="178331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0761821" y="63141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Outerwear</a:t>
            </a:r>
            <a:endParaRPr lang="en-US" sz="1950" dirty="0"/>
          </a:p>
        </p:txBody>
      </p:sp>
      <p:sp>
        <p:nvSpPr>
          <p:cNvPr id="21" name="Text 14"/>
          <p:cNvSpPr/>
          <p:nvPr/>
        </p:nvSpPr>
        <p:spPr>
          <a:xfrm>
            <a:off x="10761821" y="6743343"/>
            <a:ext cx="30747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performers: Jacket, Coat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721"/>
            <a:ext cx="751403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Group Revenue Distribution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15697"/>
            <a:ext cx="6279356" cy="35163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690813"/>
            <a:ext cx="43568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Balanced Revenue Across Ages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64874" y="326124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distribution is remarkably balanced across age groups. Young Adults lead slightly at $62,143, followed closely by Middle-aged customers at $59,197.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439245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Adults contribute $55,978 while Seniors generate $55,763. This even distribution suggests broad market appeal and opportunities across all demographic segments.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5523667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 shipping users show slightly higher average spend at $60.48 versus $58.46 for standard shipping, indicating premium service preference among higher-value customers.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2026-02-08T03:59:29Z</dcterms:created>
  <dcterms:modified xsi:type="dcterms:W3CDTF">2026-02-08T03:59:29Z</dcterms:modified>
</cp:coreProperties>
</file>